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gif>
</file>

<file path=ppt/media/image5.png>
</file>

<file path=ppt/media/image6.png>
</file>

<file path=ppt/media/image7.gif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159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9340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7437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1983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41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6961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1264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0759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9457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1279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363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F29A4-F14D-443E-BC3C-D49969D6E8B1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5BC0C-A7F6-44D4-828F-DAA4E1AD9BD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7146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12XO8vYqBsA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4.mp4"/><Relationship Id="rId7" Type="http://schemas.openxmlformats.org/officeDocument/2006/relationships/image" Target="../media/image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Binomial Nomenclature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1840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66778" y="1123434"/>
            <a:ext cx="67217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lesson, you should be able to:</a:t>
            </a:r>
            <a:endParaRPr lang="en-AU" sz="24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299971"/>
              </p:ext>
            </p:extLst>
          </p:nvPr>
        </p:nvGraphicFramePr>
        <p:xfrm>
          <a:off x="787400" y="1585099"/>
          <a:ext cx="10515600" cy="1440180"/>
        </p:xfrm>
        <a:graphic>
          <a:graphicData uri="http://schemas.openxmlformats.org/drawingml/2006/table">
            <a:tbl>
              <a:tblPr/>
              <a:tblGrid>
                <a:gridCol w="1231900">
                  <a:extLst>
                    <a:ext uri="{9D8B030D-6E8A-4147-A177-3AD203B41FA5}">
                      <a16:colId xmlns:a16="http://schemas.microsoft.com/office/drawing/2014/main" val="2181100087"/>
                    </a:ext>
                  </a:extLst>
                </a:gridCol>
                <a:gridCol w="9283700">
                  <a:extLst>
                    <a:ext uri="{9D8B030D-6E8A-4147-A177-3AD203B41FA5}">
                      <a16:colId xmlns:a16="http://schemas.microsoft.com/office/drawing/2014/main" val="25565407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>
                          <a:effectLst/>
                          <a:latin typeface="KaTeX_Main"/>
                        </a:rPr>
                        <a:t>1.</a:t>
                      </a:r>
                      <a:endParaRPr lang="en-AU" sz="24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 b="1" dirty="0">
                          <a:solidFill>
                            <a:srgbClr val="009900"/>
                          </a:solidFill>
                          <a:effectLst/>
                        </a:rPr>
                        <a:t>Explain</a:t>
                      </a:r>
                      <a:r>
                        <a:rPr lang="en-AU" sz="2400" b="1" dirty="0">
                          <a:effectLst/>
                        </a:rPr>
                        <a:t> the </a:t>
                      </a:r>
                      <a:r>
                        <a:rPr lang="en-AU" sz="2400" b="1" dirty="0">
                          <a:solidFill>
                            <a:srgbClr val="3C40C6"/>
                          </a:solidFill>
                          <a:effectLst/>
                        </a:rPr>
                        <a:t>binomial nomenclature</a:t>
                      </a:r>
                      <a:r>
                        <a:rPr lang="en-AU" sz="2400" b="1" dirty="0">
                          <a:effectLst/>
                        </a:rPr>
                        <a:t> and </a:t>
                      </a:r>
                      <a:r>
                        <a:rPr lang="en-AU" sz="2400" b="1" dirty="0">
                          <a:solidFill>
                            <a:srgbClr val="00B6EE"/>
                          </a:solidFill>
                          <a:effectLst/>
                        </a:rPr>
                        <a:t>why</a:t>
                      </a:r>
                      <a:r>
                        <a:rPr lang="en-AU" sz="2400" b="1" dirty="0">
                          <a:effectLst/>
                        </a:rPr>
                        <a:t> it's used.</a:t>
                      </a:r>
                      <a:endParaRPr lang="en-AU" sz="24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307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>
                          <a:effectLst/>
                          <a:latin typeface="KaTeX_Main"/>
                        </a:rPr>
                        <a:t>2.</a:t>
                      </a:r>
                      <a:endParaRPr lang="en-AU" sz="24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 b="1" dirty="0">
                          <a:solidFill>
                            <a:srgbClr val="009900"/>
                          </a:solidFill>
                          <a:effectLst/>
                        </a:rPr>
                        <a:t>Write</a:t>
                      </a:r>
                      <a:r>
                        <a:rPr lang="en-AU" sz="2400" b="1" dirty="0">
                          <a:effectLst/>
                        </a:rPr>
                        <a:t> </a:t>
                      </a:r>
                      <a:r>
                        <a:rPr lang="en-AU" sz="2400" b="1" dirty="0">
                          <a:solidFill>
                            <a:srgbClr val="706FD3"/>
                          </a:solidFill>
                          <a:effectLst/>
                        </a:rPr>
                        <a:t>scientific names</a:t>
                      </a:r>
                      <a:r>
                        <a:rPr lang="en-AU" sz="2400" b="1" dirty="0">
                          <a:effectLst/>
                        </a:rPr>
                        <a:t> correctly.</a:t>
                      </a:r>
                      <a:endParaRPr lang="en-AU" sz="24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8988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>
                          <a:effectLst/>
                          <a:latin typeface="KaTeX_Main"/>
                        </a:rPr>
                        <a:t>3.</a:t>
                      </a:r>
                      <a:endParaRPr lang="en-AU" sz="24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 b="1" dirty="0">
                          <a:solidFill>
                            <a:srgbClr val="009900"/>
                          </a:solidFill>
                          <a:effectLst/>
                        </a:rPr>
                        <a:t>List</a:t>
                      </a:r>
                      <a:r>
                        <a:rPr lang="en-AU" sz="2400" b="1" dirty="0">
                          <a:effectLst/>
                        </a:rPr>
                        <a:t> some </a:t>
                      </a:r>
                      <a:r>
                        <a:rPr lang="en-AU" sz="2400" b="1" dirty="0">
                          <a:solidFill>
                            <a:srgbClr val="00B6EE"/>
                          </a:solidFill>
                          <a:effectLst/>
                        </a:rPr>
                        <a:t>examples</a:t>
                      </a:r>
                      <a:r>
                        <a:rPr lang="en-AU" sz="2400" b="1" dirty="0">
                          <a:effectLst/>
                        </a:rPr>
                        <a:t> of scientific names.</a:t>
                      </a:r>
                      <a:endParaRPr lang="en-AU" sz="24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933959"/>
                  </a:ext>
                </a:extLst>
              </a:tr>
            </a:tbl>
          </a:graphicData>
        </a:graphic>
      </p:graphicFrame>
      <p:pic>
        <p:nvPicPr>
          <p:cNvPr id="4" name="1509318050.4684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2800" y="3804285"/>
            <a:ext cx="4813300" cy="264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51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74700" y="519837"/>
            <a:ext cx="10922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3C40C6"/>
                </a:solidFill>
                <a:effectLst/>
                <a:latin typeface="Arial" panose="020B0604020202020204" pitchFamily="34" charset="0"/>
              </a:rPr>
              <a:t>Binomial nomenclature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 set of rules we use to come up with scientific names.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It is needed so that </a:t>
            </a:r>
            <a:r>
              <a:rPr lang="en-AU" sz="2800" b="1" i="0" dirty="0" smtClean="0">
                <a:solidFill>
                  <a:srgbClr val="CEA07E"/>
                </a:solidFill>
                <a:effectLst/>
                <a:latin typeface="Arial" panose="020B0604020202020204" pitchFamily="34" charset="0"/>
              </a:rPr>
              <a:t>all biologists,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no matter what language they speak, can </a:t>
            </a:r>
            <a:r>
              <a:rPr lang="en-AU" sz="28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communicate about living things.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26697.2853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60699" y="3033584"/>
            <a:ext cx="5895975" cy="38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75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2XO8vYqBsA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937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68400" y="258187"/>
            <a:ext cx="94234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Every organism on Earth is </a:t>
            </a:r>
            <a:r>
              <a:rPr lang="en-AU" sz="2400" b="1" i="0" dirty="0" smtClean="0">
                <a:solidFill>
                  <a:srgbClr val="3C40C6"/>
                </a:solidFill>
                <a:effectLst/>
                <a:latin typeface="Arial" panose="020B0604020202020204" pitchFamily="34" charset="0"/>
              </a:rPr>
              <a:t>classified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using the </a:t>
            </a:r>
            <a:r>
              <a:rPr lang="en-AU" sz="2400" b="1" i="0" dirty="0" smtClean="0">
                <a:solidFill>
                  <a:srgbClr val="706FD3"/>
                </a:solidFill>
                <a:effectLst/>
                <a:latin typeface="Arial" panose="020B0604020202020204" pitchFamily="34" charset="0"/>
              </a:rPr>
              <a:t>binomial naming system.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They are </a:t>
            </a:r>
            <a:r>
              <a:rPr lang="en-AU" sz="2400" b="1" i="0" dirty="0" smtClean="0">
                <a:solidFill>
                  <a:srgbClr val="3C40C6"/>
                </a:solidFill>
                <a:effectLst/>
                <a:latin typeface="Arial" panose="020B0604020202020204" pitchFamily="34" charset="0"/>
              </a:rPr>
              <a:t>classified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into the levels you learned about in the previous lesson: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Domain, Kingdom, Phylum, Class, Order, Family, Genus and Species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Here is how a </a:t>
            </a:r>
            <a:r>
              <a:rPr lang="en-AU" sz="2400" b="1" i="0" dirty="0" smtClean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red kangaroo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classified!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Science/1523921810.384461f/1523921809872-140357899339787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75" y="3305175"/>
            <a:ext cx="2657475" cy="355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www.educationperfect.com/media/content/Science/1530567850.154951g/1530567850075-2050643564475289-8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50" y="3318200"/>
            <a:ext cx="3790950" cy="353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511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5900" y="239236"/>
            <a:ext cx="11582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Another example is the </a:t>
            </a:r>
            <a:r>
              <a:rPr lang="en-AU" sz="2400" b="1" i="0" dirty="0" smtClean="0">
                <a:solidFill>
                  <a:srgbClr val="A3CB38"/>
                </a:solidFill>
                <a:effectLst/>
                <a:latin typeface="Arial" panose="020B0604020202020204" pitchFamily="34" charset="0"/>
              </a:rPr>
              <a:t>chimpanzee,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is a closely related species to </a:t>
            </a:r>
            <a:r>
              <a:rPr lang="en-AU" sz="2400" b="1" i="0" dirty="0" smtClean="0">
                <a:solidFill>
                  <a:srgbClr val="CEA07E"/>
                </a:solidFill>
                <a:effectLst/>
                <a:latin typeface="Arial" panose="020B0604020202020204" pitchFamily="34" charset="0"/>
              </a:rPr>
              <a:t>humans.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Here are the </a:t>
            </a:r>
            <a:r>
              <a:rPr lang="en-AU" sz="2400" b="1" i="0" dirty="0" smtClean="0">
                <a:solidFill>
                  <a:srgbClr val="3C40C6"/>
                </a:solidFill>
                <a:effectLst/>
                <a:latin typeface="Arial" panose="020B0604020202020204" pitchFamily="34" charset="0"/>
              </a:rPr>
              <a:t>taxonomic levels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common chimpanzee: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Science/1530568372.144321g/1530568371485-2050643564475289-8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00" y="2679700"/>
            <a:ext cx="3604284" cy="336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www.educationperfect.com/media/content/Science/1493246999.69811f/1493247012493-1361516573989195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377" y="2679700"/>
            <a:ext cx="2484097" cy="3477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4193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24472"/>
            <a:ext cx="118618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000" b="1" dirty="0">
                <a:solidFill>
                  <a:srgbClr val="444444"/>
                </a:solidFill>
                <a:latin typeface="Arial" panose="020B0604020202020204" pitchFamily="34" charset="0"/>
              </a:rPr>
              <a:t>Now let's compare the classification of a </a:t>
            </a:r>
            <a:r>
              <a:rPr lang="en-AU" sz="2000" b="1" dirty="0">
                <a:solidFill>
                  <a:srgbClr val="A3CB38"/>
                </a:solidFill>
                <a:latin typeface="Arial" panose="020B0604020202020204" pitchFamily="34" charset="0"/>
              </a:rPr>
              <a:t>chimpanzee</a:t>
            </a:r>
            <a:r>
              <a:rPr lang="en-AU" sz="2000" b="1" dirty="0">
                <a:solidFill>
                  <a:srgbClr val="444444"/>
                </a:solidFill>
                <a:latin typeface="Arial" panose="020B0604020202020204" pitchFamily="34" charset="0"/>
              </a:rPr>
              <a:t> and a </a:t>
            </a:r>
            <a:r>
              <a:rPr lang="en-AU" sz="2000" b="1" dirty="0">
                <a:solidFill>
                  <a:srgbClr val="CEA07E"/>
                </a:solidFill>
                <a:latin typeface="Arial" panose="020B0604020202020204" pitchFamily="34" charset="0"/>
              </a:rPr>
              <a:t>human.</a:t>
            </a:r>
            <a:endParaRPr lang="en-AU" sz="2000" b="1" dirty="0">
              <a:solidFill>
                <a:srgbClr val="444444"/>
              </a:solidFill>
              <a:latin typeface="Arial" panose="020B0604020202020204" pitchFamily="34" charset="0"/>
            </a:endParaRPr>
          </a:p>
          <a:p>
            <a:pPr algn="ctr"/>
            <a:r>
              <a:rPr lang="en-AU" sz="2000" dirty="0">
                <a:solidFill>
                  <a:srgbClr val="444444"/>
                </a:solidFill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000" dirty="0">
                <a:solidFill>
                  <a:srgbClr val="444444"/>
                </a:solidFill>
                <a:latin typeface="Arial" panose="020B0604020202020204" pitchFamily="34" charset="0"/>
              </a:rPr>
              <a:t>They only differ at the </a:t>
            </a:r>
            <a:r>
              <a:rPr lang="en-AU" sz="2000" b="1" dirty="0">
                <a:solidFill>
                  <a:srgbClr val="892D05"/>
                </a:solidFill>
                <a:latin typeface="Arial" panose="020B0604020202020204" pitchFamily="34" charset="0"/>
              </a:rPr>
              <a:t>genus</a:t>
            </a:r>
            <a:r>
              <a:rPr lang="en-AU" sz="2000" dirty="0">
                <a:solidFill>
                  <a:srgbClr val="444444"/>
                </a:solidFill>
                <a:latin typeface="Arial" panose="020B0604020202020204" pitchFamily="34" charset="0"/>
              </a:rPr>
              <a:t> and </a:t>
            </a:r>
            <a:r>
              <a:rPr lang="en-AU" sz="2000" b="1" dirty="0">
                <a:solidFill>
                  <a:srgbClr val="A7C0AE"/>
                </a:solidFill>
                <a:latin typeface="Arial" panose="020B0604020202020204" pitchFamily="34" charset="0"/>
              </a:rPr>
              <a:t>species</a:t>
            </a:r>
            <a:r>
              <a:rPr lang="en-AU" sz="2000" dirty="0">
                <a:solidFill>
                  <a:srgbClr val="444444"/>
                </a:solidFill>
                <a:latin typeface="Arial" panose="020B0604020202020204" pitchFamily="34" charset="0"/>
              </a:rPr>
              <a:t> levels, which means we are </a:t>
            </a:r>
            <a:r>
              <a:rPr lang="en-AU" sz="2000" b="1" dirty="0">
                <a:solidFill>
                  <a:srgbClr val="00B6EE"/>
                </a:solidFill>
                <a:latin typeface="Arial" panose="020B0604020202020204" pitchFamily="34" charset="0"/>
              </a:rPr>
              <a:t>very closely related</a:t>
            </a:r>
            <a:r>
              <a:rPr lang="en-AU" sz="2000" dirty="0">
                <a:solidFill>
                  <a:srgbClr val="444444"/>
                </a:solidFill>
                <a:latin typeface="Arial" panose="020B0604020202020204" pitchFamily="34" charset="0"/>
              </a:rPr>
              <a:t> to chimps!</a:t>
            </a:r>
            <a:endParaRPr lang="en-AU" sz="2000" dirty="0">
              <a:solidFill>
                <a:srgbClr val="444444"/>
              </a:solidFill>
              <a:latin typeface="Arial" panose="020B0604020202020204" pitchFamily="34" charset="0"/>
            </a:endParaRPr>
          </a:p>
        </p:txBody>
      </p:sp>
      <p:pic>
        <p:nvPicPr>
          <p:cNvPr id="4" name="1529552708.5776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48500" y="1587500"/>
            <a:ext cx="3937000" cy="2214563"/>
          </a:xfrm>
          <a:prstGeom prst="rect">
            <a:avLst/>
          </a:prstGeom>
        </p:spPr>
      </p:pic>
      <p:pic>
        <p:nvPicPr>
          <p:cNvPr id="5" name="1529552156.06522 (1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7088" y="1587500"/>
            <a:ext cx="3617912" cy="2215048"/>
          </a:xfrm>
          <a:prstGeom prst="rect">
            <a:avLst/>
          </a:prstGeom>
        </p:spPr>
      </p:pic>
      <p:pic>
        <p:nvPicPr>
          <p:cNvPr id="4098" name="Picture 2" descr="https://www.educationperfect.com/media/content/Science/1530568760.4161g/1530568760350-2050643564475289-optimised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842" y="3963353"/>
            <a:ext cx="3079658" cy="2894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www.educationperfect.com/media/content/Science/1530568372.144321g/1530568371485-2050643564475289-800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032" y="3963353"/>
            <a:ext cx="3100024" cy="2894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881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6400" y="91639"/>
            <a:ext cx="1108710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32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There are some </a:t>
            </a:r>
            <a:r>
              <a:rPr lang="en-AU" sz="32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rules</a:t>
            </a:r>
            <a:r>
              <a:rPr lang="en-AU" sz="32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write </a:t>
            </a:r>
            <a:r>
              <a:rPr lang="en-AU" sz="3200" b="1" i="0" dirty="0" smtClean="0">
                <a:solidFill>
                  <a:srgbClr val="3C40C6"/>
                </a:solidFill>
                <a:effectLst/>
                <a:latin typeface="Arial" panose="020B0604020202020204" pitchFamily="34" charset="0"/>
              </a:rPr>
              <a:t>scientific names</a:t>
            </a:r>
            <a:r>
              <a:rPr lang="en-AU" sz="32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correctly.</a:t>
            </a:r>
          </a:p>
          <a:p>
            <a:pPr algn="ctr"/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32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genus</a:t>
            </a:r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always </a:t>
            </a:r>
            <a:r>
              <a:rPr lang="en-AU" sz="3200" b="1" i="0" dirty="0" smtClean="0">
                <a:solidFill>
                  <a:srgbClr val="892D05"/>
                </a:solidFill>
                <a:effectLst/>
                <a:latin typeface="Arial" panose="020B0604020202020204" pitchFamily="34" charset="0"/>
              </a:rPr>
              <a:t>capitalized</a:t>
            </a:r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while the </a:t>
            </a:r>
            <a:r>
              <a:rPr lang="en-AU" sz="32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species</a:t>
            </a:r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name is written in </a:t>
            </a:r>
            <a:r>
              <a:rPr lang="en-AU" sz="3200" b="1" i="0" dirty="0" smtClean="0">
                <a:solidFill>
                  <a:srgbClr val="A7C0AE"/>
                </a:solidFill>
                <a:effectLst/>
                <a:latin typeface="Arial" panose="020B0604020202020204" pitchFamily="34" charset="0"/>
              </a:rPr>
              <a:t>lower case.</a:t>
            </a:r>
            <a:endParaRPr lang="en-AU" sz="32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For example, the Great White shark is </a:t>
            </a:r>
            <a:r>
              <a:rPr lang="en-AU" sz="3200" b="1" i="1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</a:t>
            </a:r>
            <a:r>
              <a:rPr lang="en-AU" sz="3200" b="0" i="1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archarodon</a:t>
            </a:r>
            <a:r>
              <a:rPr lang="en-AU" sz="3200" b="0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3200" b="1" i="1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</a:t>
            </a:r>
            <a:r>
              <a:rPr lang="en-AU" sz="3200" b="0" i="1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archarias</a:t>
            </a:r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the eucalyptus or blue gum is </a:t>
            </a:r>
            <a:r>
              <a:rPr lang="en-AU" sz="3200" b="1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</a:t>
            </a:r>
            <a:r>
              <a:rPr lang="en-AU" sz="3200" b="0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ucalyptus </a:t>
            </a:r>
            <a:r>
              <a:rPr lang="en-AU" sz="3200" b="1" i="1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</a:t>
            </a:r>
            <a:r>
              <a:rPr lang="en-AU" sz="3200" b="0" i="1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lobulus</a:t>
            </a:r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  <a:endParaRPr lang="en-AU" sz="32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30484641.6336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899" y="4123512"/>
            <a:ext cx="6434089" cy="273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23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33400" y="400735"/>
            <a:ext cx="106299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you write a </a:t>
            </a:r>
            <a:r>
              <a:rPr lang="en-AU" sz="2400" b="1" i="0" dirty="0" smtClean="0">
                <a:solidFill>
                  <a:srgbClr val="706FD3"/>
                </a:solidFill>
                <a:effectLst/>
                <a:latin typeface="Arial" panose="020B0604020202020204" pitchFamily="34" charset="0"/>
              </a:rPr>
              <a:t>scientific name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 a computer, you need to use </a:t>
            </a:r>
            <a:r>
              <a:rPr lang="en-AU" sz="2400" b="1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italics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  <a:endParaRPr lang="en-AU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66700" y="1442135"/>
            <a:ext cx="107823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you write a scientific name by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hand,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you need to </a:t>
            </a:r>
            <a:r>
              <a:rPr lang="en-AU" sz="2400" b="1" i="0" u="sng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underline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it.</a:t>
            </a:r>
            <a:endParaRPr lang="en-AU" sz="2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502102"/>
              </p:ext>
            </p:extLst>
          </p:nvPr>
        </p:nvGraphicFramePr>
        <p:xfrm>
          <a:off x="1003300" y="2114203"/>
          <a:ext cx="10515600" cy="96012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47693429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8869968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>
                          <a:effectLst/>
                        </a:rPr>
                        <a:t>On a </a:t>
                      </a:r>
                      <a:r>
                        <a:rPr lang="en-AU" sz="2400" b="1">
                          <a:solidFill>
                            <a:srgbClr val="57606F"/>
                          </a:solidFill>
                          <a:effectLst/>
                        </a:rPr>
                        <a:t>computer:</a:t>
                      </a:r>
                      <a:endParaRPr lang="en-AU" sz="24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 i="1">
                          <a:effectLst/>
                        </a:rPr>
                        <a:t>Panthera tigris</a:t>
                      </a:r>
                      <a:endParaRPr lang="en-AU" sz="24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6325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>
                          <a:effectLst/>
                        </a:rPr>
                        <a:t>In </a:t>
                      </a:r>
                      <a:r>
                        <a:rPr lang="en-AU" sz="2400" b="1">
                          <a:solidFill>
                            <a:srgbClr val="CEA07E"/>
                          </a:solidFill>
                          <a:effectLst/>
                        </a:rPr>
                        <a:t>handwriting:</a:t>
                      </a:r>
                      <a:endParaRPr lang="en-AU" sz="24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 u="sng" dirty="0" err="1">
                          <a:effectLst/>
                        </a:rPr>
                        <a:t>Panthera</a:t>
                      </a:r>
                      <a:r>
                        <a:rPr lang="en-AU" sz="2400" u="sng" dirty="0">
                          <a:effectLst/>
                        </a:rPr>
                        <a:t> </a:t>
                      </a:r>
                      <a:r>
                        <a:rPr lang="en-AU" sz="2400" u="sng" dirty="0" err="1">
                          <a:effectLst/>
                        </a:rPr>
                        <a:t>tigris</a:t>
                      </a:r>
                      <a:endParaRPr lang="en-AU" sz="24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002352"/>
                  </a:ext>
                </a:extLst>
              </a:tr>
            </a:tbl>
          </a:graphicData>
        </a:graphic>
      </p:graphicFrame>
      <p:pic>
        <p:nvPicPr>
          <p:cNvPr id="6" name="1509326574.459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6800" y="3650139"/>
            <a:ext cx="6235700" cy="288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706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Widescreen</PresentationFormat>
  <Paragraphs>33</Paragraphs>
  <Slides>9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KaTeX_Main</vt:lpstr>
      <vt:lpstr>Office Theme</vt:lpstr>
      <vt:lpstr>Binomial Nomenclature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Binomial Nomenclature</dc:title>
  <dc:creator>Joseph D'cruz</dc:creator>
  <cp:lastModifiedBy>Joseph D'cruz</cp:lastModifiedBy>
  <cp:revision>2</cp:revision>
  <dcterms:created xsi:type="dcterms:W3CDTF">2020-06-06T05:16:43Z</dcterms:created>
  <dcterms:modified xsi:type="dcterms:W3CDTF">2020-06-06T05:17:04Z</dcterms:modified>
</cp:coreProperties>
</file>

<file path=docProps/thumbnail.jpeg>
</file>